
<file path=[Content_Types].xml><?xml version="1.0" encoding="utf-8"?>
<Types xmlns="http://schemas.openxmlformats.org/package/2006/content-types">
  <Default Extension="png" ContentType="image/png"/>
  <Default Extension="jpeg" ContentType="image/jpeg"/>
  <Default Extension="3gp" ContentType="video/3gpp"/>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9" r:id="rId4"/>
    <p:sldId id="258" r:id="rId5"/>
    <p:sldId id="259" r:id="rId6"/>
    <p:sldId id="265" r:id="rId7"/>
    <p:sldId id="266" r:id="rId8"/>
    <p:sldId id="267" r:id="rId9"/>
    <p:sldId id="268" r:id="rId10"/>
    <p:sldId id="269" r:id="rId11"/>
    <p:sldId id="270" r:id="rId12"/>
    <p:sldId id="280" r:id="rId13"/>
    <p:sldId id="260" r:id="rId14"/>
    <p:sldId id="277" r:id="rId15"/>
    <p:sldId id="278" r:id="rId16"/>
    <p:sldId id="263" r:id="rId17"/>
    <p:sldId id="276" r:id="rId18"/>
    <p:sldId id="282" r:id="rId19"/>
    <p:sldId id="271" r:id="rId20"/>
    <p:sldId id="283" r:id="rId21"/>
    <p:sldId id="272" r:id="rId22"/>
    <p:sldId id="273" r:id="rId23"/>
    <p:sldId id="274" r:id="rId24"/>
    <p:sldId id="275"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131" d="100"/>
          <a:sy n="131" d="100"/>
        </p:scale>
        <p:origin x="408"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87C475-5E49-41CB-A005-174E5B4A4D81}"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11E-22E6-4E55-8BA5-AB7B4457A1A1}"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956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C87C475-5E49-41CB-A005-174E5B4A4D81}" type="datetimeFigureOut">
              <a:rPr lang="en-US" smtClean="0"/>
              <a:t>8/23/19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515182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87C475-5E49-41CB-A005-174E5B4A4D81}"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989684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87C475-5E49-41CB-A005-174E5B4A4D81}"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11E-22E6-4E55-8BA5-AB7B4457A1A1}"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03255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87C475-5E49-41CB-A005-174E5B4A4D81}"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3347285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87C475-5E49-41CB-A005-174E5B4A4D81}"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11E-22E6-4E55-8BA5-AB7B4457A1A1}"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51257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87C475-5E49-41CB-A005-174E5B4A4D81}"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516100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87C475-5E49-41CB-A005-174E5B4A4D81}"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3983649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87C475-5E49-41CB-A005-174E5B4A4D81}"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150491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87C475-5E49-41CB-A005-174E5B4A4D81}"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3918507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87C475-5E49-41CB-A005-174E5B4A4D81}" type="datetimeFigureOut">
              <a:rPr lang="en-US" smtClean="0"/>
              <a:t>8/23/19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2716186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87C475-5E49-41CB-A005-174E5B4A4D81}" type="datetimeFigureOut">
              <a:rPr lang="en-US" smtClean="0"/>
              <a:t>8/23/19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38350031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87C475-5E49-41CB-A005-174E5B4A4D81}" type="datetimeFigureOut">
              <a:rPr lang="en-US" smtClean="0"/>
              <a:t>8/23/19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1651752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C87C475-5E49-41CB-A005-174E5B4A4D81}" type="datetimeFigureOut">
              <a:rPr lang="en-US" smtClean="0"/>
              <a:t>8/23/19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1346876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87C475-5E49-41CB-A005-174E5B4A4D81}" type="datetimeFigureOut">
              <a:rPr lang="en-US" smtClean="0"/>
              <a:t>8/23/19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2783071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87C475-5E49-41CB-A005-174E5B4A4D81}" type="datetimeFigureOut">
              <a:rPr lang="en-US" smtClean="0"/>
              <a:t>8/23/19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1235871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87C475-5E49-41CB-A005-174E5B4A4D81}" type="datetimeFigureOut">
              <a:rPr lang="en-US" smtClean="0"/>
              <a:t>8/23/19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0E011E-22E6-4E55-8BA5-AB7B4457A1A1}" type="slidenum">
              <a:rPr lang="en-US" smtClean="0"/>
              <a:t>‹#›</a:t>
            </a:fld>
            <a:endParaRPr lang="en-US"/>
          </a:p>
        </p:txBody>
      </p:sp>
    </p:spTree>
    <p:extLst>
      <p:ext uri="{BB962C8B-B14F-4D97-AF65-F5344CB8AC3E}">
        <p14:creationId xmlns:p14="http://schemas.microsoft.com/office/powerpoint/2010/main" val="1422916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C87C475-5E49-41CB-A005-174E5B4A4D81}" type="datetimeFigureOut">
              <a:rPr lang="en-US" smtClean="0"/>
              <a:t>8/23/19</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F0E011E-22E6-4E55-8BA5-AB7B4457A1A1}" type="slidenum">
              <a:rPr lang="en-US" smtClean="0"/>
              <a:t>‹#›</a:t>
            </a:fld>
            <a:endParaRPr lang="en-US"/>
          </a:p>
        </p:txBody>
      </p:sp>
    </p:spTree>
    <p:extLst>
      <p:ext uri="{BB962C8B-B14F-4D97-AF65-F5344CB8AC3E}">
        <p14:creationId xmlns:p14="http://schemas.microsoft.com/office/powerpoint/2010/main" val="247498177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3gp"/><Relationship Id="rId1" Type="http://schemas.microsoft.com/office/2007/relationships/media" Target="../media/media1.3gp"/><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23612" y="-390805"/>
            <a:ext cx="8001000" cy="2971801"/>
          </a:xfrm>
        </p:spPr>
        <p:txBody>
          <a:bodyPr>
            <a:normAutofit/>
          </a:bodyPr>
          <a:lstStyle/>
          <a:p>
            <a:pPr algn="ctr"/>
            <a:r>
              <a:rPr lang="en-US" sz="4000" b="1" dirty="0">
                <a:solidFill>
                  <a:schemeClr val="bg2">
                    <a:lumMod val="50000"/>
                  </a:schemeClr>
                </a:solidFill>
                <a:latin typeface="Times New Roman" panose="02020603050405020304" pitchFamily="18" charset="0"/>
                <a:cs typeface="Times New Roman" panose="02020603050405020304" pitchFamily="18" charset="0"/>
              </a:rPr>
              <a:t>Tribhuvan University</a:t>
            </a:r>
            <a:br>
              <a:rPr lang="en-US" sz="4000" b="1" dirty="0">
                <a:solidFill>
                  <a:schemeClr val="bg2">
                    <a:lumMod val="50000"/>
                  </a:schemeClr>
                </a:solidFill>
                <a:latin typeface="Times New Roman" panose="02020603050405020304" pitchFamily="18" charset="0"/>
                <a:cs typeface="Times New Roman" panose="02020603050405020304" pitchFamily="18" charset="0"/>
              </a:rPr>
            </a:br>
            <a:r>
              <a:rPr lang="en-US" sz="4000" b="1" dirty="0">
                <a:solidFill>
                  <a:schemeClr val="bg2">
                    <a:lumMod val="50000"/>
                  </a:schemeClr>
                </a:solidFill>
                <a:latin typeface="Times New Roman" panose="02020603050405020304" pitchFamily="18" charset="0"/>
                <a:cs typeface="Times New Roman" panose="02020603050405020304" pitchFamily="18" charset="0"/>
              </a:rPr>
              <a:t>institute of engineering</a:t>
            </a:r>
            <a:br>
              <a:rPr lang="en-US" sz="4000" b="1" dirty="0">
                <a:solidFill>
                  <a:schemeClr val="bg2">
                    <a:lumMod val="50000"/>
                  </a:schemeClr>
                </a:solidFill>
                <a:latin typeface="Times New Roman" panose="02020603050405020304" pitchFamily="18" charset="0"/>
                <a:cs typeface="Times New Roman" panose="02020603050405020304" pitchFamily="18" charset="0"/>
              </a:rPr>
            </a:br>
            <a:r>
              <a:rPr lang="en-US" sz="4000" b="1" dirty="0">
                <a:solidFill>
                  <a:schemeClr val="bg2">
                    <a:lumMod val="50000"/>
                  </a:schemeClr>
                </a:solidFill>
                <a:latin typeface="Times New Roman" panose="02020603050405020304" pitchFamily="18" charset="0"/>
                <a:cs typeface="Times New Roman" panose="02020603050405020304" pitchFamily="18" charset="0"/>
              </a:rPr>
              <a:t>pulchowk campus</a:t>
            </a:r>
          </a:p>
        </p:txBody>
      </p:sp>
      <p:sp>
        <p:nvSpPr>
          <p:cNvPr id="3" name="Subtitle 2"/>
          <p:cNvSpPr>
            <a:spLocks noGrp="1"/>
          </p:cNvSpPr>
          <p:nvPr>
            <p:ph type="subTitle" idx="1"/>
          </p:nvPr>
        </p:nvSpPr>
        <p:spPr>
          <a:xfrm>
            <a:off x="2823712" y="4579130"/>
            <a:ext cx="6400800" cy="1947333"/>
          </a:xfrm>
        </p:spPr>
        <p:txBody>
          <a:bodyPr>
            <a:normAutofit/>
          </a:bodyPr>
          <a:lstStyle/>
          <a:p>
            <a:pPr algn="ctr"/>
            <a:r>
              <a:rPr lang="en-US" sz="3600" b="1" dirty="0">
                <a:solidFill>
                  <a:schemeClr val="bg1">
                    <a:lumMod val="85000"/>
                    <a:lumOff val="15000"/>
                  </a:schemeClr>
                </a:solidFill>
              </a:rPr>
              <a:t>MINOR PROJECT  Presentation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3384" y="2594443"/>
            <a:ext cx="1988351" cy="2067885"/>
          </a:xfrm>
          <a:prstGeom prst="rect">
            <a:avLst/>
          </a:prstGeom>
        </p:spPr>
      </p:pic>
    </p:spTree>
    <p:extLst>
      <p:ext uri="{BB962C8B-B14F-4D97-AF65-F5344CB8AC3E}">
        <p14:creationId xmlns:p14="http://schemas.microsoft.com/office/powerpoint/2010/main" val="105050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6218" y="321048"/>
            <a:ext cx="8105775" cy="5543550"/>
          </a:xfrm>
          <a:prstGeom prst="rect">
            <a:avLst/>
          </a:prstGeom>
        </p:spPr>
      </p:pic>
      <p:sp>
        <p:nvSpPr>
          <p:cNvPr id="3" name="TextBox 2"/>
          <p:cNvSpPr txBox="1"/>
          <p:nvPr/>
        </p:nvSpPr>
        <p:spPr>
          <a:xfrm>
            <a:off x="4076412" y="6306671"/>
            <a:ext cx="3985386" cy="369332"/>
          </a:xfrm>
          <a:prstGeom prst="rect">
            <a:avLst/>
          </a:prstGeom>
          <a:noFill/>
        </p:spPr>
        <p:txBody>
          <a:bodyPr wrap="none" rtlCol="0">
            <a:spAutoFit/>
          </a:bodyPr>
          <a:lstStyle/>
          <a:p>
            <a:r>
              <a:rPr lang="en-US" b="1" u="sng" dirty="0">
                <a:solidFill>
                  <a:schemeClr val="bg1">
                    <a:lumMod val="85000"/>
                    <a:lumOff val="15000"/>
                  </a:schemeClr>
                </a:solidFill>
              </a:rPr>
              <a:t>Schematic of the circuit in Proteus</a:t>
            </a:r>
          </a:p>
        </p:txBody>
      </p:sp>
    </p:spTree>
    <p:extLst>
      <p:ext uri="{BB962C8B-B14F-4D97-AF65-F5344CB8AC3E}">
        <p14:creationId xmlns:p14="http://schemas.microsoft.com/office/powerpoint/2010/main" val="644548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3097" y="266947"/>
            <a:ext cx="5008188" cy="5484025"/>
          </a:xfrm>
          <a:prstGeom prst="rect">
            <a:avLst/>
          </a:prstGeom>
        </p:spPr>
      </p:pic>
      <p:sp>
        <p:nvSpPr>
          <p:cNvPr id="3" name="TextBox 2"/>
          <p:cNvSpPr txBox="1"/>
          <p:nvPr/>
        </p:nvSpPr>
        <p:spPr>
          <a:xfrm>
            <a:off x="4047565" y="6172200"/>
            <a:ext cx="3969356" cy="369332"/>
          </a:xfrm>
          <a:prstGeom prst="rect">
            <a:avLst/>
          </a:prstGeom>
          <a:noFill/>
        </p:spPr>
        <p:txBody>
          <a:bodyPr wrap="none" rtlCol="0">
            <a:spAutoFit/>
          </a:bodyPr>
          <a:lstStyle/>
          <a:p>
            <a:r>
              <a:rPr lang="en-US" b="1" u="sng" dirty="0">
                <a:solidFill>
                  <a:schemeClr val="bg1">
                    <a:lumMod val="85000"/>
                    <a:lumOff val="15000"/>
                  </a:schemeClr>
                </a:solidFill>
              </a:rPr>
              <a:t>Output from a digital oscilloscope</a:t>
            </a:r>
          </a:p>
        </p:txBody>
      </p:sp>
    </p:spTree>
    <p:extLst>
      <p:ext uri="{BB962C8B-B14F-4D97-AF65-F5344CB8AC3E}">
        <p14:creationId xmlns:p14="http://schemas.microsoft.com/office/powerpoint/2010/main" val="3292139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103" y="145397"/>
            <a:ext cx="5784182" cy="5838545"/>
          </a:xfrm>
          <a:prstGeom prst="rect">
            <a:avLst/>
          </a:prstGeom>
        </p:spPr>
      </p:pic>
      <p:sp>
        <p:nvSpPr>
          <p:cNvPr id="3" name="TextBox 2"/>
          <p:cNvSpPr txBox="1"/>
          <p:nvPr/>
        </p:nvSpPr>
        <p:spPr>
          <a:xfrm>
            <a:off x="3458732" y="6266330"/>
            <a:ext cx="4592924" cy="369332"/>
          </a:xfrm>
          <a:prstGeom prst="rect">
            <a:avLst/>
          </a:prstGeom>
          <a:noFill/>
        </p:spPr>
        <p:txBody>
          <a:bodyPr wrap="none" rtlCol="0">
            <a:spAutoFit/>
          </a:bodyPr>
          <a:lstStyle/>
          <a:p>
            <a:pPr algn="ctr"/>
            <a:r>
              <a:rPr lang="en-US" b="1" u="sng" dirty="0">
                <a:solidFill>
                  <a:schemeClr val="bg1">
                    <a:lumMod val="85000"/>
                    <a:lumOff val="15000"/>
                  </a:schemeClr>
                </a:solidFill>
              </a:rPr>
              <a:t>Schematic diagram of Interface circuit </a:t>
            </a:r>
          </a:p>
        </p:txBody>
      </p:sp>
    </p:spTree>
    <p:extLst>
      <p:ext uri="{BB962C8B-B14F-4D97-AF65-F5344CB8AC3E}">
        <p14:creationId xmlns:p14="http://schemas.microsoft.com/office/powerpoint/2010/main" val="3351651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9843" y="-1826150"/>
            <a:ext cx="8001000" cy="2971801"/>
          </a:xfrm>
        </p:spPr>
        <p:txBody>
          <a:bodyPr>
            <a:normAutofit/>
          </a:bodyPr>
          <a:lstStyle/>
          <a:p>
            <a:pPr algn="ctr"/>
            <a:r>
              <a:rPr lang="en-US" sz="4600" b="1" dirty="0">
                <a:solidFill>
                  <a:schemeClr val="bg2">
                    <a:lumMod val="75000"/>
                  </a:schemeClr>
                </a:solidFill>
                <a:latin typeface="Times New Roman" panose="02020603050405020304" pitchFamily="18" charset="0"/>
                <a:cs typeface="Times New Roman" panose="02020603050405020304" pitchFamily="18" charset="0"/>
              </a:rPr>
              <a:t>PROJECT SCOPE</a:t>
            </a:r>
          </a:p>
        </p:txBody>
      </p:sp>
      <p:sp>
        <p:nvSpPr>
          <p:cNvPr id="3" name="Subtitle 2"/>
          <p:cNvSpPr>
            <a:spLocks noGrp="1"/>
          </p:cNvSpPr>
          <p:nvPr>
            <p:ph type="subTitle" idx="1"/>
          </p:nvPr>
        </p:nvSpPr>
        <p:spPr>
          <a:xfrm>
            <a:off x="476517" y="1510330"/>
            <a:ext cx="11307651" cy="4656189"/>
          </a:xfrm>
        </p:spPr>
        <p:txBody>
          <a:bodyPr>
            <a:normAutofit/>
          </a:bodyPr>
          <a:lstStyle/>
          <a:p>
            <a:endParaRPr lang="en-US" sz="2800" dirty="0">
              <a:solidFill>
                <a:schemeClr val="bg1">
                  <a:lumMod val="85000"/>
                  <a:lumOff val="15000"/>
                </a:schemeClr>
              </a:solidFill>
            </a:endParaRPr>
          </a:p>
          <a:p>
            <a:pPr marL="342900" indent="-342900">
              <a:buFont typeface="Arial" panose="020B0604020202020204" pitchFamily="34" charset="0"/>
              <a:buChar char="•"/>
            </a:pPr>
            <a:r>
              <a:rPr lang="en-US" sz="2800" dirty="0">
                <a:solidFill>
                  <a:schemeClr val="bg1">
                    <a:lumMod val="85000"/>
                    <a:lumOff val="15000"/>
                  </a:schemeClr>
                </a:solidFill>
              </a:rPr>
              <a:t>It is not always feasible for the doctors to visit and check-up every patient</a:t>
            </a:r>
          </a:p>
          <a:p>
            <a:pPr marL="342900" indent="-342900">
              <a:buFont typeface="Arial" panose="020B0604020202020204" pitchFamily="34" charset="0"/>
              <a:buChar char="•"/>
            </a:pPr>
            <a:r>
              <a:rPr lang="en-US" sz="2800" dirty="0">
                <a:solidFill>
                  <a:schemeClr val="bg1">
                    <a:lumMod val="85000"/>
                    <a:lumOff val="15000"/>
                  </a:schemeClr>
                </a:solidFill>
              </a:rPr>
              <a:t>With this heart rate sensor, even a layman wo may be the patient itself can measure his/her heart rate with ease</a:t>
            </a:r>
          </a:p>
          <a:p>
            <a:pPr marL="342900" indent="-342900">
              <a:buFont typeface="Arial" panose="020B0604020202020204" pitchFamily="34" charset="0"/>
              <a:buChar char="•"/>
            </a:pPr>
            <a:r>
              <a:rPr lang="en-US" sz="2800" dirty="0">
                <a:solidFill>
                  <a:schemeClr val="bg1">
                    <a:lumMod val="85000"/>
                    <a:lumOff val="15000"/>
                  </a:schemeClr>
                </a:solidFill>
              </a:rPr>
              <a:t>Additions to this system can allow doctors to monitor patients from a remote location as well.</a:t>
            </a:r>
          </a:p>
        </p:txBody>
      </p:sp>
    </p:spTree>
    <p:extLst>
      <p:ext uri="{BB962C8B-B14F-4D97-AF65-F5344CB8AC3E}">
        <p14:creationId xmlns:p14="http://schemas.microsoft.com/office/powerpoint/2010/main" val="242234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585" y="0"/>
            <a:ext cx="5427850" cy="6866557"/>
          </a:xfrm>
          <a:prstGeom prst="rect">
            <a:avLst/>
          </a:prstGeom>
        </p:spPr>
      </p:pic>
    </p:spTree>
    <p:extLst>
      <p:ext uri="{BB962C8B-B14F-4D97-AF65-F5344CB8AC3E}">
        <p14:creationId xmlns:p14="http://schemas.microsoft.com/office/powerpoint/2010/main" val="279709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123" y="0"/>
            <a:ext cx="5973961" cy="6858000"/>
          </a:xfrm>
          <a:prstGeom prst="rect">
            <a:avLst/>
          </a:prstGeom>
        </p:spPr>
      </p:pic>
    </p:spTree>
    <p:extLst>
      <p:ext uri="{BB962C8B-B14F-4D97-AF65-F5344CB8AC3E}">
        <p14:creationId xmlns:p14="http://schemas.microsoft.com/office/powerpoint/2010/main" val="2542217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3048" y="-1102659"/>
            <a:ext cx="8001000" cy="2971801"/>
          </a:xfrm>
        </p:spPr>
        <p:txBody>
          <a:bodyPr>
            <a:normAutofit/>
          </a:bodyPr>
          <a:lstStyle/>
          <a:p>
            <a:pPr algn="ctr"/>
            <a:r>
              <a:rPr lang="en-US" sz="4600" b="1" dirty="0">
                <a:solidFill>
                  <a:schemeClr val="bg2">
                    <a:lumMod val="50000"/>
                  </a:schemeClr>
                </a:solidFill>
                <a:latin typeface="Times New Roman" panose="02020603050405020304" pitchFamily="18" charset="0"/>
                <a:cs typeface="Times New Roman" panose="02020603050405020304" pitchFamily="18" charset="0"/>
              </a:rPr>
              <a:t>COMMUNICATION WITH TOOLS</a:t>
            </a:r>
          </a:p>
        </p:txBody>
      </p:sp>
      <p:sp>
        <p:nvSpPr>
          <p:cNvPr id="3" name="Subtitle 2"/>
          <p:cNvSpPr>
            <a:spLocks noGrp="1"/>
          </p:cNvSpPr>
          <p:nvPr>
            <p:ph type="subTitle" idx="1"/>
          </p:nvPr>
        </p:nvSpPr>
        <p:spPr>
          <a:xfrm>
            <a:off x="509401" y="2138082"/>
            <a:ext cx="11228294" cy="4343400"/>
          </a:xfrm>
        </p:spPr>
        <p:txBody>
          <a:bodyPr>
            <a:normAutofit/>
          </a:bodyPr>
          <a:lstStyle/>
          <a:p>
            <a:r>
              <a:rPr lang="en-US" sz="2800" dirty="0">
                <a:solidFill>
                  <a:schemeClr val="bg1">
                    <a:lumMod val="85000"/>
                    <a:lumOff val="15000"/>
                  </a:schemeClr>
                </a:solidFill>
              </a:rPr>
              <a:t>For signal conditioning and pulse amplification, a passive HPF(High Pass Filter) and an active LPF(Low Pass Filter) were used twice for better results</a:t>
            </a:r>
          </a:p>
          <a:p>
            <a:r>
              <a:rPr lang="en-US" sz="2800" dirty="0">
                <a:solidFill>
                  <a:schemeClr val="bg1">
                    <a:lumMod val="85000"/>
                    <a:lumOff val="15000"/>
                  </a:schemeClr>
                </a:solidFill>
              </a:rPr>
              <a:t>ATmega32 was selected as the microcontroller on which the programming was to be done. Proper understanding of C language and the AVR keywords in Atmel Studio was a prerequisite. </a:t>
            </a:r>
          </a:p>
          <a:p>
            <a:r>
              <a:rPr lang="en-US" sz="2800" dirty="0">
                <a:solidFill>
                  <a:schemeClr val="bg1">
                    <a:lumMod val="85000"/>
                    <a:lumOff val="15000"/>
                  </a:schemeClr>
                </a:solidFill>
              </a:rPr>
              <a:t>Interfacing an LCD display to the AVR is to be thought of as well.</a:t>
            </a:r>
          </a:p>
        </p:txBody>
      </p:sp>
    </p:spTree>
    <p:extLst>
      <p:ext uri="{BB962C8B-B14F-4D97-AF65-F5344CB8AC3E}">
        <p14:creationId xmlns:p14="http://schemas.microsoft.com/office/powerpoint/2010/main" val="343446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04464" y="-1909483"/>
            <a:ext cx="8001000" cy="2971801"/>
          </a:xfrm>
        </p:spPr>
        <p:txBody>
          <a:bodyPr>
            <a:normAutofit/>
          </a:bodyPr>
          <a:lstStyle/>
          <a:p>
            <a:pPr algn="ctr"/>
            <a:r>
              <a:rPr lang="en-US" sz="4600" b="1" dirty="0">
                <a:solidFill>
                  <a:schemeClr val="bg2">
                    <a:lumMod val="50000"/>
                  </a:schemeClr>
                </a:solidFill>
                <a:latin typeface="Times New Roman" panose="02020603050405020304" pitchFamily="18" charset="0"/>
                <a:cs typeface="Times New Roman" panose="02020603050405020304" pitchFamily="18" charset="0"/>
              </a:rPr>
              <a:t>FUTURE enhancements</a:t>
            </a:r>
          </a:p>
        </p:txBody>
      </p:sp>
      <p:sp>
        <p:nvSpPr>
          <p:cNvPr id="3" name="Subtitle 2"/>
          <p:cNvSpPr>
            <a:spLocks noGrp="1"/>
          </p:cNvSpPr>
          <p:nvPr>
            <p:ph type="subTitle" idx="1"/>
          </p:nvPr>
        </p:nvSpPr>
        <p:spPr>
          <a:xfrm>
            <a:off x="484094" y="1719232"/>
            <a:ext cx="11241741" cy="4883274"/>
          </a:xfrm>
        </p:spPr>
        <p:txBody>
          <a:bodyPr>
            <a:normAutofit/>
          </a:bodyPr>
          <a:lstStyle/>
          <a:p>
            <a:pPr marL="342900" indent="-342900">
              <a:buFont typeface="Arial" panose="020B0604020202020204" pitchFamily="34" charset="0"/>
              <a:buChar char="•"/>
            </a:pPr>
            <a:r>
              <a:rPr lang="en-US" sz="2800" dirty="0">
                <a:solidFill>
                  <a:schemeClr val="bg1">
                    <a:lumMod val="85000"/>
                    <a:lumOff val="15000"/>
                  </a:schemeClr>
                </a:solidFill>
              </a:rPr>
              <a:t>Addition of wireless communication systems using either Wi-Fi or GSM module</a:t>
            </a:r>
          </a:p>
          <a:p>
            <a:pPr marL="342900" indent="-342900">
              <a:buFont typeface="Arial" panose="020B0604020202020204" pitchFamily="34" charset="0"/>
              <a:buChar char="•"/>
            </a:pPr>
            <a:r>
              <a:rPr lang="en-US" sz="2800" dirty="0">
                <a:solidFill>
                  <a:schemeClr val="bg1">
                    <a:lumMod val="85000"/>
                    <a:lumOff val="15000"/>
                  </a:schemeClr>
                </a:solidFill>
              </a:rPr>
              <a:t>Mobile application on various OS will be added to make the system smarter</a:t>
            </a:r>
          </a:p>
          <a:p>
            <a:pPr marL="342900" indent="-342900">
              <a:buFont typeface="Arial" panose="020B0604020202020204" pitchFamily="34" charset="0"/>
              <a:buChar char="•"/>
            </a:pPr>
            <a:r>
              <a:rPr lang="en-US" sz="2800" dirty="0">
                <a:solidFill>
                  <a:schemeClr val="bg1">
                    <a:lumMod val="85000"/>
                    <a:lumOff val="15000"/>
                  </a:schemeClr>
                </a:solidFill>
              </a:rPr>
              <a:t>The system will be upgraded into smart patient monitoring system by adding ECG, pressure, blood sugar level and temperature monitoring as well</a:t>
            </a:r>
          </a:p>
          <a:p>
            <a:pPr marL="342900" indent="-342900">
              <a:buFont typeface="Arial" panose="020B0604020202020204" pitchFamily="34" charset="0"/>
              <a:buChar char="•"/>
            </a:pPr>
            <a:r>
              <a:rPr lang="en-US" sz="2800" dirty="0">
                <a:solidFill>
                  <a:schemeClr val="bg1">
                    <a:lumMod val="85000"/>
                    <a:lumOff val="15000"/>
                  </a:schemeClr>
                </a:solidFill>
              </a:rPr>
              <a:t>Addition of a GPS module for remote monitoring of patients.</a:t>
            </a:r>
          </a:p>
          <a:p>
            <a:pPr marL="342900" indent="-342900">
              <a:buFont typeface="Arial" panose="020B0604020202020204" pitchFamily="34" charset="0"/>
              <a:buChar char="•"/>
            </a:pPr>
            <a:endParaRPr lang="en-US" sz="2800" dirty="0">
              <a:solidFill>
                <a:schemeClr val="bg1">
                  <a:lumMod val="85000"/>
                  <a:lumOff val="15000"/>
                </a:schemeClr>
              </a:solidFill>
            </a:endParaRPr>
          </a:p>
        </p:txBody>
      </p:sp>
    </p:spTree>
    <p:extLst>
      <p:ext uri="{BB962C8B-B14F-4D97-AF65-F5344CB8AC3E}">
        <p14:creationId xmlns:p14="http://schemas.microsoft.com/office/powerpoint/2010/main" val="365179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4512" y="-1882589"/>
            <a:ext cx="8001000" cy="2971801"/>
          </a:xfrm>
        </p:spPr>
        <p:txBody>
          <a:bodyPr>
            <a:normAutofit/>
          </a:bodyPr>
          <a:lstStyle/>
          <a:p>
            <a:r>
              <a:rPr lang="en-US" sz="4600" b="1" dirty="0">
                <a:solidFill>
                  <a:schemeClr val="bg2">
                    <a:lumMod val="50000"/>
                  </a:schemeClr>
                </a:solidFill>
                <a:latin typeface="Times New Roman" panose="02020603050405020304" pitchFamily="18" charset="0"/>
                <a:cs typeface="Times New Roman" panose="02020603050405020304" pitchFamily="18" charset="0"/>
              </a:rPr>
              <a:t>Output Results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9481" y="1339742"/>
            <a:ext cx="7541559" cy="5027706"/>
          </a:xfrm>
          <a:prstGeom prst="rect">
            <a:avLst/>
          </a:prstGeom>
        </p:spPr>
      </p:pic>
    </p:spTree>
    <p:extLst>
      <p:ext uri="{BB962C8B-B14F-4D97-AF65-F5344CB8AC3E}">
        <p14:creationId xmlns:p14="http://schemas.microsoft.com/office/powerpoint/2010/main" val="2572493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2196353" y="531158"/>
            <a:ext cx="7754470" cy="5815853"/>
          </a:xfrm>
          <a:prstGeom prst="rect">
            <a:avLst/>
          </a:prstGeom>
        </p:spPr>
      </p:pic>
    </p:spTree>
    <p:extLst>
      <p:ext uri="{BB962C8B-B14F-4D97-AF65-F5344CB8AC3E}">
        <p14:creationId xmlns:p14="http://schemas.microsoft.com/office/powerpoint/2010/main" val="1374426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9372" y="-1683913"/>
            <a:ext cx="8001000" cy="2971801"/>
          </a:xfrm>
        </p:spPr>
        <p:txBody>
          <a:bodyPr>
            <a:normAutofit/>
          </a:bodyPr>
          <a:lstStyle/>
          <a:p>
            <a:pPr algn="ctr"/>
            <a:r>
              <a:rPr lang="en-US" sz="4600" b="1" dirty="0">
                <a:solidFill>
                  <a:schemeClr val="bg2">
                    <a:lumMod val="50000"/>
                  </a:schemeClr>
                </a:solidFill>
                <a:latin typeface="Times New Roman" panose="02020603050405020304" pitchFamily="18" charset="0"/>
                <a:cs typeface="Times New Roman" panose="02020603050405020304" pitchFamily="18" charset="0"/>
              </a:rPr>
              <a:t>Presentation outline</a:t>
            </a:r>
          </a:p>
        </p:txBody>
      </p:sp>
      <p:sp>
        <p:nvSpPr>
          <p:cNvPr id="3" name="Subtitle 2"/>
          <p:cNvSpPr>
            <a:spLocks noGrp="1"/>
          </p:cNvSpPr>
          <p:nvPr>
            <p:ph type="subTitle" idx="1"/>
          </p:nvPr>
        </p:nvSpPr>
        <p:spPr>
          <a:xfrm>
            <a:off x="954668" y="1950673"/>
            <a:ext cx="6400800" cy="1947333"/>
          </a:xfrm>
        </p:spPr>
        <p:txBody>
          <a:bodyPr>
            <a:noAutofit/>
          </a:bodyPr>
          <a:lstStyle/>
          <a:p>
            <a:pPr marL="342900" indent="-342900">
              <a:buFont typeface="Arial" panose="020B0604020202020204" pitchFamily="34" charset="0"/>
              <a:buChar char="•"/>
            </a:pPr>
            <a:r>
              <a:rPr lang="en-US" sz="3600" dirty="0">
                <a:solidFill>
                  <a:schemeClr val="bg1">
                    <a:lumMod val="85000"/>
                    <a:lumOff val="15000"/>
                  </a:schemeClr>
                </a:solidFill>
              </a:rPr>
              <a:t>Background</a:t>
            </a:r>
          </a:p>
          <a:p>
            <a:pPr marL="342900" indent="-342900">
              <a:buFont typeface="Arial" panose="020B0604020202020204" pitchFamily="34" charset="0"/>
              <a:buChar char="•"/>
            </a:pPr>
            <a:r>
              <a:rPr lang="en-US" sz="3600" dirty="0">
                <a:solidFill>
                  <a:schemeClr val="bg1">
                    <a:lumMod val="85000"/>
                    <a:lumOff val="15000"/>
                  </a:schemeClr>
                </a:solidFill>
              </a:rPr>
              <a:t>Introduction</a:t>
            </a:r>
          </a:p>
          <a:p>
            <a:pPr marL="342900" indent="-342900">
              <a:buFont typeface="Arial" panose="020B0604020202020204" pitchFamily="34" charset="0"/>
              <a:buChar char="•"/>
            </a:pPr>
            <a:r>
              <a:rPr lang="en-US" sz="3600" dirty="0">
                <a:solidFill>
                  <a:schemeClr val="bg1">
                    <a:lumMod val="85000"/>
                    <a:lumOff val="15000"/>
                  </a:schemeClr>
                </a:solidFill>
              </a:rPr>
              <a:t>Project Scope</a:t>
            </a:r>
          </a:p>
          <a:p>
            <a:pPr marL="342900" indent="-342900">
              <a:buFont typeface="Arial" panose="020B0604020202020204" pitchFamily="34" charset="0"/>
              <a:buChar char="•"/>
            </a:pPr>
            <a:r>
              <a:rPr lang="en-US" sz="3600" dirty="0">
                <a:solidFill>
                  <a:schemeClr val="bg1">
                    <a:lumMod val="85000"/>
                    <a:lumOff val="15000"/>
                  </a:schemeClr>
                </a:solidFill>
              </a:rPr>
              <a:t>Future enhancements</a:t>
            </a:r>
          </a:p>
          <a:p>
            <a:pPr marL="342900" indent="-342900">
              <a:buFont typeface="Arial" panose="020B0604020202020204" pitchFamily="34" charset="0"/>
              <a:buChar char="•"/>
            </a:pPr>
            <a:r>
              <a:rPr lang="en-US" sz="3600" dirty="0">
                <a:solidFill>
                  <a:schemeClr val="bg1">
                    <a:lumMod val="85000"/>
                    <a:lumOff val="15000"/>
                  </a:schemeClr>
                </a:solidFill>
              </a:rPr>
              <a:t>Communication with tools</a:t>
            </a:r>
          </a:p>
          <a:p>
            <a:pPr marL="342900" indent="-342900">
              <a:buFont typeface="Arial" panose="020B0604020202020204" pitchFamily="34" charset="0"/>
              <a:buChar char="•"/>
            </a:pPr>
            <a:r>
              <a:rPr lang="en-US" sz="3600" dirty="0">
                <a:solidFill>
                  <a:schemeClr val="bg1">
                    <a:lumMod val="85000"/>
                    <a:lumOff val="15000"/>
                  </a:schemeClr>
                </a:solidFill>
              </a:rPr>
              <a:t>Problems faced</a:t>
            </a:r>
          </a:p>
        </p:txBody>
      </p:sp>
    </p:spTree>
    <p:extLst>
      <p:ext uri="{BB962C8B-B14F-4D97-AF65-F5344CB8AC3E}">
        <p14:creationId xmlns:p14="http://schemas.microsoft.com/office/powerpoint/2010/main" val="41960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2624" y="373527"/>
            <a:ext cx="9303124" cy="6202083"/>
          </a:xfrm>
          <a:prstGeom prst="rect">
            <a:avLst/>
          </a:prstGeom>
        </p:spPr>
      </p:pic>
    </p:spTree>
    <p:extLst>
      <p:ext uri="{BB962C8B-B14F-4D97-AF65-F5344CB8AC3E}">
        <p14:creationId xmlns:p14="http://schemas.microsoft.com/office/powerpoint/2010/main" val="3917819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031003" y="1070348"/>
            <a:ext cx="6303683" cy="4727762"/>
          </a:xfrm>
          <a:prstGeom prst="rect">
            <a:avLst/>
          </a:prstGeom>
        </p:spPr>
      </p:pic>
    </p:spTree>
    <p:extLst>
      <p:ext uri="{BB962C8B-B14F-4D97-AF65-F5344CB8AC3E}">
        <p14:creationId xmlns:p14="http://schemas.microsoft.com/office/powerpoint/2010/main" val="13432415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2871" y="1089212"/>
            <a:ext cx="6598024" cy="4948518"/>
          </a:xfrm>
          <a:prstGeom prst="rect">
            <a:avLst/>
          </a:prstGeom>
        </p:spPr>
      </p:pic>
    </p:spTree>
    <p:extLst>
      <p:ext uri="{BB962C8B-B14F-4D97-AF65-F5344CB8AC3E}">
        <p14:creationId xmlns:p14="http://schemas.microsoft.com/office/powerpoint/2010/main" val="1288879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9744" y="395940"/>
            <a:ext cx="4422962" cy="5897283"/>
          </a:xfrm>
          <a:prstGeom prst="rect">
            <a:avLst/>
          </a:prstGeom>
        </p:spPr>
      </p:pic>
    </p:spTree>
    <p:extLst>
      <p:ext uri="{BB962C8B-B14F-4D97-AF65-F5344CB8AC3E}">
        <p14:creationId xmlns:p14="http://schemas.microsoft.com/office/powerpoint/2010/main" val="2555017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_20150914_01044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32965" y="587815"/>
            <a:ext cx="9284753" cy="5261036"/>
          </a:xfrm>
          <a:prstGeom prst="rect">
            <a:avLst/>
          </a:prstGeom>
        </p:spPr>
      </p:pic>
    </p:spTree>
    <p:extLst>
      <p:ext uri="{BB962C8B-B14F-4D97-AF65-F5344CB8AC3E}">
        <p14:creationId xmlns:p14="http://schemas.microsoft.com/office/powerpoint/2010/main" val="7194206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24835" y="2138082"/>
            <a:ext cx="4464424" cy="369332"/>
          </a:xfrm>
          <a:prstGeom prst="rect">
            <a:avLst/>
          </a:prstGeom>
          <a:noFill/>
        </p:spPr>
        <p:txBody>
          <a:bodyPr wrap="square" rtlCol="0">
            <a:spAutoFit/>
          </a:bodyPr>
          <a:lstStyle/>
          <a:p>
            <a:endParaRPr lang="en-US" dirty="0"/>
          </a:p>
        </p:txBody>
      </p:sp>
      <p:sp>
        <p:nvSpPr>
          <p:cNvPr id="3" name="TextBox 2"/>
          <p:cNvSpPr txBox="1"/>
          <p:nvPr/>
        </p:nvSpPr>
        <p:spPr>
          <a:xfrm>
            <a:off x="3355041" y="2507414"/>
            <a:ext cx="5204012" cy="1015663"/>
          </a:xfrm>
          <a:prstGeom prst="rect">
            <a:avLst/>
          </a:prstGeom>
          <a:noFill/>
        </p:spPr>
        <p:txBody>
          <a:bodyPr wrap="square" rtlCol="0">
            <a:spAutoFit/>
          </a:bodyPr>
          <a:lstStyle/>
          <a:p>
            <a:r>
              <a:rPr lang="en-US" sz="6000" b="1" dirty="0">
                <a:solidFill>
                  <a:schemeClr val="bg1">
                    <a:lumMod val="85000"/>
                    <a:lumOff val="15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31932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4612" y="-1842248"/>
            <a:ext cx="8001000" cy="2971801"/>
          </a:xfrm>
        </p:spPr>
        <p:txBody>
          <a:bodyPr/>
          <a:lstStyle/>
          <a:p>
            <a:r>
              <a:rPr lang="en-US" b="1" dirty="0">
                <a:solidFill>
                  <a:schemeClr val="bg2">
                    <a:lumMod val="50000"/>
                  </a:schemeClr>
                </a:solidFill>
                <a:latin typeface="Times New Roman" panose="02020603050405020304" pitchFamily="18" charset="0"/>
                <a:cs typeface="Times New Roman" panose="02020603050405020304" pitchFamily="18" charset="0"/>
              </a:rPr>
              <a:t>Background</a:t>
            </a:r>
            <a:endParaRPr lang="en-US" dirty="0"/>
          </a:p>
        </p:txBody>
      </p:sp>
      <p:sp>
        <p:nvSpPr>
          <p:cNvPr id="3" name="Subtitle 2"/>
          <p:cNvSpPr>
            <a:spLocks noGrp="1"/>
          </p:cNvSpPr>
          <p:nvPr>
            <p:ph type="subTitle" idx="1"/>
          </p:nvPr>
        </p:nvSpPr>
        <p:spPr>
          <a:xfrm>
            <a:off x="645459" y="1490631"/>
            <a:ext cx="11040035" cy="5125322"/>
          </a:xfrm>
        </p:spPr>
        <p:txBody>
          <a:bodyPr>
            <a:noAutofit/>
          </a:bodyPr>
          <a:lstStyle/>
          <a:p>
            <a:r>
              <a:rPr lang="en-US" sz="2800" dirty="0">
                <a:solidFill>
                  <a:schemeClr val="bg1">
                    <a:lumMod val="75000"/>
                    <a:lumOff val="25000"/>
                  </a:schemeClr>
                </a:solidFill>
              </a:rPr>
              <a:t>A single doctor in Nepalese hospital needs to treat more than 20 patients.</a:t>
            </a:r>
          </a:p>
          <a:p>
            <a:r>
              <a:rPr lang="en-US" sz="2800" dirty="0">
                <a:solidFill>
                  <a:schemeClr val="bg1">
                    <a:lumMod val="75000"/>
                    <a:lumOff val="25000"/>
                  </a:schemeClr>
                </a:solidFill>
              </a:rPr>
              <a:t>Only doctors or nurses can examine the patients condition.</a:t>
            </a:r>
          </a:p>
          <a:p>
            <a:r>
              <a:rPr lang="en-US" sz="2800" dirty="0">
                <a:solidFill>
                  <a:schemeClr val="bg1">
                    <a:lumMod val="75000"/>
                    <a:lumOff val="25000"/>
                  </a:schemeClr>
                </a:solidFill>
              </a:rPr>
              <a:t>The patient rushing to the hospital via ambulance does not always get the emergency monitoring. </a:t>
            </a:r>
          </a:p>
          <a:p>
            <a:endParaRPr lang="en-US" sz="2800" dirty="0">
              <a:solidFill>
                <a:schemeClr val="bg1">
                  <a:lumMod val="75000"/>
                  <a:lumOff val="25000"/>
                </a:schemeClr>
              </a:solidFill>
            </a:endParaRPr>
          </a:p>
          <a:p>
            <a:endParaRPr lang="en-US" sz="2800" dirty="0">
              <a:solidFill>
                <a:schemeClr val="bg1">
                  <a:lumMod val="75000"/>
                  <a:lumOff val="25000"/>
                </a:schemeClr>
              </a:solidFill>
            </a:endParaRPr>
          </a:p>
        </p:txBody>
      </p:sp>
    </p:spTree>
    <p:extLst>
      <p:ext uri="{BB962C8B-B14F-4D97-AF65-F5344CB8AC3E}">
        <p14:creationId xmlns:p14="http://schemas.microsoft.com/office/powerpoint/2010/main" val="3678556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5206" y="-1761187"/>
            <a:ext cx="8001000" cy="2971801"/>
          </a:xfrm>
        </p:spPr>
        <p:txBody>
          <a:bodyPr>
            <a:normAutofit/>
          </a:bodyPr>
          <a:lstStyle/>
          <a:p>
            <a:pPr algn="ctr"/>
            <a:r>
              <a:rPr lang="en-US" sz="4600" b="1" dirty="0">
                <a:solidFill>
                  <a:schemeClr val="bg2">
                    <a:lumMod val="50000"/>
                  </a:schemeClr>
                </a:solidFill>
                <a:latin typeface="Times New Roman" panose="02020603050405020304" pitchFamily="18" charset="0"/>
                <a:cs typeface="Times New Roman" panose="02020603050405020304" pitchFamily="18" charset="0"/>
              </a:rPr>
              <a:t>INTRODUCTION</a:t>
            </a:r>
          </a:p>
        </p:txBody>
      </p:sp>
      <p:sp>
        <p:nvSpPr>
          <p:cNvPr id="3" name="Subtitle 2"/>
          <p:cNvSpPr>
            <a:spLocks noGrp="1"/>
          </p:cNvSpPr>
          <p:nvPr>
            <p:ph type="subTitle" idx="1"/>
          </p:nvPr>
        </p:nvSpPr>
        <p:spPr>
          <a:xfrm>
            <a:off x="761485" y="1590064"/>
            <a:ext cx="11048442" cy="4926646"/>
          </a:xfrm>
        </p:spPr>
        <p:txBody>
          <a:bodyPr>
            <a:noAutofit/>
          </a:bodyPr>
          <a:lstStyle/>
          <a:p>
            <a:r>
              <a:rPr lang="en-US" sz="2800" dirty="0">
                <a:solidFill>
                  <a:schemeClr val="bg1">
                    <a:lumMod val="85000"/>
                    <a:lumOff val="15000"/>
                  </a:schemeClr>
                </a:solidFill>
              </a:rPr>
              <a:t>One medical instrument used for the examination of the heart is Electrocardiograph (ECG). ECG is a medical instrument that is commonly used by the medical team to detect heart rate and rhythm. </a:t>
            </a:r>
            <a:br>
              <a:rPr lang="en-US" sz="2800" dirty="0">
                <a:solidFill>
                  <a:schemeClr val="bg1">
                    <a:lumMod val="85000"/>
                    <a:lumOff val="15000"/>
                  </a:schemeClr>
                </a:solidFill>
              </a:rPr>
            </a:br>
            <a:endParaRPr lang="en-US" sz="2800" dirty="0">
              <a:solidFill>
                <a:schemeClr val="bg1">
                  <a:lumMod val="85000"/>
                  <a:lumOff val="15000"/>
                </a:schemeClr>
              </a:solidFill>
            </a:endParaRPr>
          </a:p>
          <a:p>
            <a:r>
              <a:rPr lang="en-US" sz="2800" dirty="0">
                <a:solidFill>
                  <a:schemeClr val="bg1">
                    <a:lumMod val="85000"/>
                    <a:lumOff val="15000"/>
                  </a:schemeClr>
                </a:solidFill>
              </a:rPr>
              <a:t>One of the alternative methods of measuring the heart beat of a patient is using the principle of photoplethysmography (PPG) as a non-invasive optical technique for detecting cardio-vascular pulse wave from a fingertip. </a:t>
            </a:r>
          </a:p>
        </p:txBody>
      </p:sp>
    </p:spTree>
    <p:extLst>
      <p:ext uri="{BB962C8B-B14F-4D97-AF65-F5344CB8AC3E}">
        <p14:creationId xmlns:p14="http://schemas.microsoft.com/office/powerpoint/2010/main" val="100141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0526" y="-1889977"/>
            <a:ext cx="8001000" cy="3100211"/>
          </a:xfrm>
        </p:spPr>
        <p:txBody>
          <a:bodyPr>
            <a:normAutofit/>
          </a:bodyPr>
          <a:lstStyle/>
          <a:p>
            <a:pPr algn="ctr"/>
            <a:r>
              <a:rPr lang="en-US" sz="4600" b="1" dirty="0">
                <a:solidFill>
                  <a:schemeClr val="bg2">
                    <a:lumMod val="50000"/>
                  </a:schemeClr>
                </a:solidFill>
                <a:latin typeface="Times New Roman" panose="02020603050405020304" pitchFamily="18" charset="0"/>
                <a:cs typeface="Times New Roman" panose="02020603050405020304" pitchFamily="18" charset="0"/>
              </a:rPr>
              <a:t>INTRODUCTION</a:t>
            </a:r>
            <a:endParaRPr lang="en-US" sz="4600" dirty="0"/>
          </a:p>
        </p:txBody>
      </p:sp>
      <p:sp>
        <p:nvSpPr>
          <p:cNvPr id="3" name="Subtitle 2"/>
          <p:cNvSpPr>
            <a:spLocks noGrp="1"/>
          </p:cNvSpPr>
          <p:nvPr>
            <p:ph type="subTitle" idx="1"/>
          </p:nvPr>
        </p:nvSpPr>
        <p:spPr>
          <a:xfrm>
            <a:off x="734097" y="1564306"/>
            <a:ext cx="10753858" cy="5055435"/>
          </a:xfrm>
        </p:spPr>
        <p:txBody>
          <a:bodyPr>
            <a:noAutofit/>
          </a:bodyPr>
          <a:lstStyle/>
          <a:p>
            <a:r>
              <a:rPr lang="en-US" sz="2800" dirty="0">
                <a:solidFill>
                  <a:schemeClr val="bg1">
                    <a:lumMod val="85000"/>
                    <a:lumOff val="15000"/>
                  </a:schemeClr>
                </a:solidFill>
              </a:rPr>
              <a:t>It uses an infrared light source to illuminate the finger on one side, and a photodetector placed on the other side measures the small variations in the transmitted light intensity. The variations in the photodetector signal are related to changes in blood volume inside the tissue. The signal is filtered and amplified to obtain a nice and clean PPG waveform, which is synchronous with the heart beat.</a:t>
            </a:r>
          </a:p>
          <a:p>
            <a:r>
              <a:rPr lang="en-US" sz="2800" dirty="0">
                <a:solidFill>
                  <a:schemeClr val="bg1">
                    <a:lumMod val="85000"/>
                    <a:lumOff val="15000"/>
                  </a:schemeClr>
                </a:solidFill>
              </a:rPr>
              <a:t>For controlling the circuit, an AVR microcontroller is used that measures the pulse from the fingertip for at least 15 seconds which is used for further processing before the final output is presented in the 7-segment display.</a:t>
            </a:r>
          </a:p>
          <a:p>
            <a:endParaRPr lang="en-US" sz="2800" dirty="0">
              <a:solidFill>
                <a:schemeClr val="bg1">
                  <a:lumMod val="85000"/>
                  <a:lumOff val="15000"/>
                </a:schemeClr>
              </a:solidFill>
            </a:endParaRPr>
          </a:p>
        </p:txBody>
      </p:sp>
    </p:spTree>
    <p:extLst>
      <p:ext uri="{BB962C8B-B14F-4D97-AF65-F5344CB8AC3E}">
        <p14:creationId xmlns:p14="http://schemas.microsoft.com/office/powerpoint/2010/main" val="23005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143" y="1390905"/>
            <a:ext cx="5285714" cy="4076190"/>
          </a:xfrm>
          <a:prstGeom prst="rect">
            <a:avLst/>
          </a:prstGeom>
        </p:spPr>
      </p:pic>
    </p:spTree>
    <p:extLst>
      <p:ext uri="{BB962C8B-B14F-4D97-AF65-F5344CB8AC3E}">
        <p14:creationId xmlns:p14="http://schemas.microsoft.com/office/powerpoint/2010/main" val="1480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571" y="1343285"/>
            <a:ext cx="5342857" cy="4171429"/>
          </a:xfrm>
          <a:prstGeom prst="rect">
            <a:avLst/>
          </a:prstGeom>
        </p:spPr>
      </p:pic>
    </p:spTree>
    <p:extLst>
      <p:ext uri="{BB962C8B-B14F-4D97-AF65-F5344CB8AC3E}">
        <p14:creationId xmlns:p14="http://schemas.microsoft.com/office/powerpoint/2010/main" val="384179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519" y="1277968"/>
            <a:ext cx="7449851" cy="4813548"/>
          </a:xfrm>
          <a:prstGeom prst="rect">
            <a:avLst/>
          </a:prstGeom>
        </p:spPr>
      </p:pic>
    </p:spTree>
    <p:extLst>
      <p:ext uri="{BB962C8B-B14F-4D97-AF65-F5344CB8AC3E}">
        <p14:creationId xmlns:p14="http://schemas.microsoft.com/office/powerpoint/2010/main" val="2583049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734" y="993392"/>
            <a:ext cx="6020054" cy="5329036"/>
          </a:xfrm>
          <a:prstGeom prst="rect">
            <a:avLst/>
          </a:prstGeom>
        </p:spPr>
      </p:pic>
    </p:spTree>
    <p:extLst>
      <p:ext uri="{BB962C8B-B14F-4D97-AF65-F5344CB8AC3E}">
        <p14:creationId xmlns:p14="http://schemas.microsoft.com/office/powerpoint/2010/main" val="142502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1033</TotalTime>
  <Words>424</Words>
  <Application>Microsoft Macintosh PowerPoint</Application>
  <PresentationFormat>Widescreen</PresentationFormat>
  <Paragraphs>38</Paragraphs>
  <Slides>25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Century Gothic</vt:lpstr>
      <vt:lpstr>Times New Roman</vt:lpstr>
      <vt:lpstr>Wingdings 3</vt:lpstr>
      <vt:lpstr>Slice</vt:lpstr>
      <vt:lpstr>Tribhuvan University institute of engineering pulchowk campus</vt:lpstr>
      <vt:lpstr>Presentation outline</vt:lpstr>
      <vt:lpstr>Background</vt:lpstr>
      <vt:lpstr>INTRODUCTION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SCOPE</vt:lpstr>
      <vt:lpstr>PowerPoint Presentation</vt:lpstr>
      <vt:lpstr>PowerPoint Presentation</vt:lpstr>
      <vt:lpstr>COMMUNICATION WITH TOOLS</vt:lpstr>
      <vt:lpstr>FUTURE enhancements</vt:lpstr>
      <vt:lpstr>Output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Tribhuvan University institute of engineering pulchowk campus</dc:title>
  <dc:creator>Pratik Bhandari</dc:creator>
  <cp:lastModifiedBy>Pratik Bhandari</cp:lastModifiedBy>
  <cp:revision>58</cp:revision>
  <dcterms:created xsi:type="dcterms:W3CDTF">2015-08-11T17:29:19Z</dcterms:created>
  <dcterms:modified xsi:type="dcterms:W3CDTF">2019-08-24T01:01:25Z</dcterms:modified>
</cp:coreProperties>
</file>